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Maven Pro"/>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22" Type="http://schemas.openxmlformats.org/officeDocument/2006/relationships/font" Target="fonts/MavenPro-regular.fntdata"/><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757d9f3a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5757d9f3a4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757d9f3a4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757d9f3a4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5757d9f3a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5757d9f3a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757d9f3a4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757d9f3a4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757d9f3a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757d9f3a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757d9f3a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757d9f3a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757d9f3a4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757d9f3a4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757d9f3a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757d9f3a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757d9f3a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757d9f3a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757d9f3a4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757d9f3a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757d9f3a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757d9f3a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RSS but for cybercrime and geopolitics.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1.gif"/><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crowdstrike.com/cybersecurity-101/threat-intelligence/" TargetMode="Externa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Text Mining for </a:t>
            </a:r>
            <a:r>
              <a:rPr lang="en"/>
              <a:t>Cyber Security - </a:t>
            </a:r>
            <a:r>
              <a:rPr lang="en"/>
              <a:t>CISA Threat Advisory Feed</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Norberto Limon Jr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Cybersecurity and Infrastructure Security Agency (</a:t>
            </a:r>
            <a:r>
              <a:rPr lang="en"/>
              <a:t>CISA)</a:t>
            </a:r>
            <a:endParaRPr/>
          </a:p>
        </p:txBody>
      </p:sp>
      <p:sp>
        <p:nvSpPr>
          <p:cNvPr id="349" name="Google Shape;349;p22"/>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CISA is a government agency that is responsible for strengthening and infrastructure protection across all levels of government. </a:t>
            </a:r>
            <a:endParaRPr/>
          </a:p>
          <a:p>
            <a:pPr indent="0" lvl="0" marL="0" rtl="0" algn="l">
              <a:spcBef>
                <a:spcPts val="1200"/>
              </a:spcBef>
              <a:spcAft>
                <a:spcPts val="1200"/>
              </a:spcAft>
              <a:buNone/>
            </a:pPr>
            <a:r>
              <a:rPr lang="en"/>
              <a:t>Recently formed in 2018 and became mos well known for the Director, Jen Easterly’s “Shields Up” Campaign which provided actionable information and clear, detailed guidance in anticipating and navigating the cyberattacks on communications networks during the invasion of Ukraine.</a:t>
            </a:r>
            <a:endParaRPr/>
          </a:p>
        </p:txBody>
      </p:sp>
      <p:sp>
        <p:nvSpPr>
          <p:cNvPr id="350" name="Google Shape;350;p22"/>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1" name="Google Shape;351;p22"/>
          <p:cNvPicPr preferRelativeResize="0"/>
          <p:nvPr/>
        </p:nvPicPr>
        <p:blipFill>
          <a:blip r:embed="rId3">
            <a:alphaModFix/>
          </a:blip>
          <a:stretch>
            <a:fillRect/>
          </a:stretch>
        </p:blipFill>
        <p:spPr>
          <a:xfrm>
            <a:off x="4903650" y="2296019"/>
            <a:ext cx="3430502" cy="19296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CISA </a:t>
            </a:r>
            <a:r>
              <a:rPr lang="en"/>
              <a:t>Alerts and Advisories</a:t>
            </a:r>
            <a:endParaRPr/>
          </a:p>
        </p:txBody>
      </p:sp>
      <p:sp>
        <p:nvSpPr>
          <p:cNvPr id="357" name="Google Shape;357;p23"/>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58" name="Google Shape;358;p23"/>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9" name="Google Shape;359;p23"/>
          <p:cNvPicPr preferRelativeResize="0"/>
          <p:nvPr/>
        </p:nvPicPr>
        <p:blipFill>
          <a:blip r:embed="rId3">
            <a:alphaModFix/>
          </a:blip>
          <a:stretch>
            <a:fillRect/>
          </a:stretch>
        </p:blipFill>
        <p:spPr>
          <a:xfrm>
            <a:off x="1303800" y="1990049"/>
            <a:ext cx="2926224" cy="1355725"/>
          </a:xfrm>
          <a:prstGeom prst="rect">
            <a:avLst/>
          </a:prstGeom>
          <a:noFill/>
          <a:ln>
            <a:noFill/>
          </a:ln>
        </p:spPr>
      </p:pic>
      <p:pic>
        <p:nvPicPr>
          <p:cNvPr id="360" name="Google Shape;360;p23"/>
          <p:cNvPicPr preferRelativeResize="0"/>
          <p:nvPr/>
        </p:nvPicPr>
        <p:blipFill>
          <a:blip r:embed="rId4">
            <a:alphaModFix/>
          </a:blip>
          <a:stretch>
            <a:fillRect/>
          </a:stretch>
        </p:blipFill>
        <p:spPr>
          <a:xfrm>
            <a:off x="1808109" y="3345775"/>
            <a:ext cx="2926190" cy="1355725"/>
          </a:xfrm>
          <a:prstGeom prst="rect">
            <a:avLst/>
          </a:prstGeom>
          <a:noFill/>
          <a:ln>
            <a:noFill/>
          </a:ln>
        </p:spPr>
      </p:pic>
      <p:pic>
        <p:nvPicPr>
          <p:cNvPr id="361" name="Google Shape;361;p23"/>
          <p:cNvPicPr preferRelativeResize="0"/>
          <p:nvPr/>
        </p:nvPicPr>
        <p:blipFill rotWithShape="1">
          <a:blip r:embed="rId5">
            <a:alphaModFix/>
          </a:blip>
          <a:srcRect b="0" l="12305" r="34352" t="0"/>
          <a:stretch/>
        </p:blipFill>
        <p:spPr>
          <a:xfrm>
            <a:off x="4903650" y="1990050"/>
            <a:ext cx="1703949" cy="1479972"/>
          </a:xfrm>
          <a:prstGeom prst="rect">
            <a:avLst/>
          </a:prstGeom>
          <a:noFill/>
          <a:ln>
            <a:noFill/>
          </a:ln>
        </p:spPr>
      </p:pic>
      <p:pic>
        <p:nvPicPr>
          <p:cNvPr id="362" name="Google Shape;362;p23"/>
          <p:cNvPicPr preferRelativeResize="0"/>
          <p:nvPr/>
        </p:nvPicPr>
        <p:blipFill rotWithShape="1">
          <a:blip r:embed="rId6">
            <a:alphaModFix/>
          </a:blip>
          <a:srcRect b="0" l="12591" r="34657" t="0"/>
          <a:stretch/>
        </p:blipFill>
        <p:spPr>
          <a:xfrm>
            <a:off x="6478550" y="2898600"/>
            <a:ext cx="1859300" cy="163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a Simple Intel Feed </a:t>
            </a:r>
            <a:r>
              <a:rPr lang="en"/>
              <a:t>using</a:t>
            </a:r>
            <a:r>
              <a:rPr lang="en"/>
              <a:t> Text Mining With Python and CISA’s advisor</a:t>
            </a:r>
            <a:r>
              <a:rPr lang="en"/>
              <a:t>ies</a:t>
            </a:r>
            <a:endParaRPr/>
          </a:p>
        </p:txBody>
      </p:sp>
      <p:sp>
        <p:nvSpPr>
          <p:cNvPr id="368" name="Google Shape;368;p24"/>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Sometimes commercial products don’t cover your niche use case.</a:t>
            </a:r>
            <a:endParaRPr/>
          </a:p>
          <a:p>
            <a:pPr indent="-311150" lvl="0" marL="457200" rtl="0" algn="l">
              <a:spcBef>
                <a:spcPts val="0"/>
              </a:spcBef>
              <a:spcAft>
                <a:spcPts val="0"/>
              </a:spcAft>
              <a:buSzPts val="1300"/>
              <a:buChar char="●"/>
            </a:pPr>
            <a:r>
              <a:rPr lang="en"/>
              <a:t>Custom Built Provides a lot of Flexibility</a:t>
            </a:r>
            <a:endParaRPr/>
          </a:p>
          <a:p>
            <a:pPr indent="-311150" lvl="0" marL="457200" rtl="0" algn="l">
              <a:spcBef>
                <a:spcPts val="0"/>
              </a:spcBef>
              <a:spcAft>
                <a:spcPts val="0"/>
              </a:spcAft>
              <a:buSzPts val="1300"/>
              <a:buChar char="●"/>
            </a:pPr>
            <a:r>
              <a:rPr lang="en"/>
              <a:t>With some adjustments it can be made into a news aggregator.</a:t>
            </a:r>
            <a:endParaRPr/>
          </a:p>
          <a:p>
            <a:pPr indent="-311150" lvl="0" marL="457200" rtl="0" algn="l">
              <a:spcBef>
                <a:spcPts val="0"/>
              </a:spcBef>
              <a:spcAft>
                <a:spcPts val="0"/>
              </a:spcAft>
              <a:buSzPts val="1300"/>
              <a:buChar char="●"/>
            </a:pPr>
            <a:r>
              <a:rPr b="1" lang="en"/>
              <a:t>libraries: </a:t>
            </a:r>
            <a:r>
              <a:rPr lang="en"/>
              <a:t>time, pandas, bs4, Ipython.display, and more</a:t>
            </a:r>
            <a:endParaRPr/>
          </a:p>
        </p:txBody>
      </p:sp>
      <p:sp>
        <p:nvSpPr>
          <p:cNvPr id="369" name="Google Shape;369;p24"/>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0" name="Google Shape;370;p24"/>
          <p:cNvPicPr preferRelativeResize="0"/>
          <p:nvPr/>
        </p:nvPicPr>
        <p:blipFill>
          <a:blip r:embed="rId3">
            <a:alphaModFix/>
          </a:blip>
          <a:stretch>
            <a:fillRect/>
          </a:stretch>
        </p:blipFill>
        <p:spPr>
          <a:xfrm>
            <a:off x="7962125" y="3978037"/>
            <a:ext cx="782075" cy="553625"/>
          </a:xfrm>
          <a:prstGeom prst="rect">
            <a:avLst/>
          </a:prstGeom>
          <a:noFill/>
          <a:ln>
            <a:noFill/>
          </a:ln>
        </p:spPr>
      </p:pic>
      <p:pic>
        <p:nvPicPr>
          <p:cNvPr id="371" name="Google Shape;371;p24"/>
          <p:cNvPicPr preferRelativeResize="0"/>
          <p:nvPr/>
        </p:nvPicPr>
        <p:blipFill>
          <a:blip r:embed="rId4">
            <a:alphaModFix/>
          </a:blip>
          <a:stretch>
            <a:fillRect/>
          </a:stretch>
        </p:blipFill>
        <p:spPr>
          <a:xfrm>
            <a:off x="5583532" y="4113575"/>
            <a:ext cx="2070753" cy="340750"/>
          </a:xfrm>
          <a:prstGeom prst="rect">
            <a:avLst/>
          </a:prstGeom>
          <a:noFill/>
          <a:ln>
            <a:noFill/>
          </a:ln>
        </p:spPr>
      </p:pic>
      <p:pic>
        <p:nvPicPr>
          <p:cNvPr id="372" name="Google Shape;372;p24"/>
          <p:cNvPicPr preferRelativeResize="0"/>
          <p:nvPr/>
        </p:nvPicPr>
        <p:blipFill>
          <a:blip r:embed="rId5">
            <a:alphaModFix/>
          </a:blip>
          <a:stretch>
            <a:fillRect/>
          </a:stretch>
        </p:blipFill>
        <p:spPr>
          <a:xfrm>
            <a:off x="4567912" y="1990038"/>
            <a:ext cx="4101988" cy="1987975"/>
          </a:xfrm>
          <a:prstGeom prst="rect">
            <a:avLst/>
          </a:prstGeom>
          <a:noFill/>
          <a:ln>
            <a:noFill/>
          </a:ln>
        </p:spPr>
      </p:pic>
      <p:pic>
        <p:nvPicPr>
          <p:cNvPr id="373" name="Google Shape;373;p24"/>
          <p:cNvPicPr preferRelativeResize="0"/>
          <p:nvPr/>
        </p:nvPicPr>
        <p:blipFill>
          <a:blip r:embed="rId6">
            <a:alphaModFix/>
          </a:blip>
          <a:stretch>
            <a:fillRect/>
          </a:stretch>
        </p:blipFill>
        <p:spPr>
          <a:xfrm>
            <a:off x="4655625" y="3978025"/>
            <a:ext cx="620060" cy="553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34305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284" name="Google Shape;284;p14"/>
          <p:cNvSpPr txBox="1"/>
          <p:nvPr>
            <p:ph idx="1" type="subTitle"/>
          </p:nvPr>
        </p:nvSpPr>
        <p:spPr>
          <a:xfrm>
            <a:off x="1303800" y="27432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5" name="Google Shape;285;p14"/>
          <p:cNvSpPr txBox="1"/>
          <p:nvPr>
            <p:ph idx="2" type="body"/>
          </p:nvPr>
        </p:nvSpPr>
        <p:spPr>
          <a:xfrm>
            <a:off x="4903700" y="661000"/>
            <a:ext cx="3430500" cy="3870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Objective</a:t>
            </a:r>
            <a:endParaRPr/>
          </a:p>
          <a:p>
            <a:pPr indent="-311150" lvl="0" marL="457200" rtl="0" algn="l">
              <a:spcBef>
                <a:spcPts val="0"/>
              </a:spcBef>
              <a:spcAft>
                <a:spcPts val="0"/>
              </a:spcAft>
              <a:buSzPts val="1300"/>
              <a:buAutoNum type="arabicPeriod"/>
            </a:pPr>
            <a:r>
              <a:rPr lang="en"/>
              <a:t>Related Research</a:t>
            </a:r>
            <a:endParaRPr/>
          </a:p>
          <a:p>
            <a:pPr indent="-311150" lvl="0" marL="457200" rtl="0" algn="l">
              <a:spcBef>
                <a:spcPts val="0"/>
              </a:spcBef>
              <a:spcAft>
                <a:spcPts val="0"/>
              </a:spcAft>
              <a:buSzPts val="1300"/>
              <a:buAutoNum type="arabicPeriod"/>
            </a:pPr>
            <a:r>
              <a:rPr lang="en"/>
              <a:t>Threat Intelligence</a:t>
            </a:r>
            <a:endParaRPr/>
          </a:p>
          <a:p>
            <a:pPr indent="-311150" lvl="0" marL="457200" rtl="0" algn="l">
              <a:spcBef>
                <a:spcPts val="0"/>
              </a:spcBef>
              <a:spcAft>
                <a:spcPts val="0"/>
              </a:spcAft>
              <a:buSzPts val="1300"/>
              <a:buAutoNum type="arabicPeriod"/>
            </a:pPr>
            <a:r>
              <a:rPr lang="en"/>
              <a:t>Domain Specific Context</a:t>
            </a:r>
            <a:endParaRPr/>
          </a:p>
          <a:p>
            <a:pPr indent="-311150" lvl="0" marL="457200" rtl="0" algn="l">
              <a:spcBef>
                <a:spcPts val="0"/>
              </a:spcBef>
              <a:spcAft>
                <a:spcPts val="0"/>
              </a:spcAft>
              <a:buSzPts val="1300"/>
              <a:buAutoNum type="arabicPeriod"/>
            </a:pPr>
            <a:r>
              <a:rPr lang="en"/>
              <a:t>Threat Intel Feeds</a:t>
            </a:r>
            <a:endParaRPr/>
          </a:p>
          <a:p>
            <a:pPr indent="-311150" lvl="0" marL="457200" rtl="0" algn="l">
              <a:spcBef>
                <a:spcPts val="0"/>
              </a:spcBef>
              <a:spcAft>
                <a:spcPts val="0"/>
              </a:spcAft>
              <a:buSzPts val="1300"/>
              <a:buAutoNum type="arabicPeriod"/>
            </a:pPr>
            <a:r>
              <a:rPr lang="en"/>
              <a:t>CISA</a:t>
            </a:r>
            <a:endParaRPr/>
          </a:p>
          <a:p>
            <a:pPr indent="-311150" lvl="0" marL="457200" rtl="0" algn="l">
              <a:spcBef>
                <a:spcPts val="0"/>
              </a:spcBef>
              <a:spcAft>
                <a:spcPts val="0"/>
              </a:spcAft>
              <a:buSzPts val="1300"/>
              <a:buAutoNum type="arabicPeriod"/>
            </a:pPr>
            <a:r>
              <a:rPr lang="en"/>
              <a:t>Building a CISA Advisory Feed</a:t>
            </a:r>
            <a:endParaRPr/>
          </a:p>
          <a:p>
            <a:pPr indent="-311150" lvl="0" marL="457200" rtl="0" algn="l">
              <a:spcBef>
                <a:spcPts val="0"/>
              </a:spcBef>
              <a:spcAft>
                <a:spcPts val="0"/>
              </a:spcAft>
              <a:buSzPts val="1300"/>
              <a:buAutoNum type="arabicPeriod"/>
            </a:pPr>
            <a:r>
              <a:rPr lang="en"/>
              <a:t>Jupyter Notebook Demo</a:t>
            </a:r>
            <a:endParaRPr/>
          </a:p>
        </p:txBody>
      </p:sp>
      <p:pic>
        <p:nvPicPr>
          <p:cNvPr id="286" name="Google Shape;286;p14"/>
          <p:cNvPicPr preferRelativeResize="0"/>
          <p:nvPr/>
        </p:nvPicPr>
        <p:blipFill>
          <a:blip r:embed="rId3">
            <a:alphaModFix/>
          </a:blip>
          <a:stretch>
            <a:fillRect/>
          </a:stretch>
        </p:blipFill>
        <p:spPr>
          <a:xfrm>
            <a:off x="1303800" y="1736523"/>
            <a:ext cx="3430500" cy="17195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a:t>
            </a:r>
            <a:endParaRPr/>
          </a:p>
        </p:txBody>
      </p:sp>
      <p:sp>
        <p:nvSpPr>
          <p:cNvPr id="292" name="Google Shape;292;p1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Using a </a:t>
            </a:r>
            <a:r>
              <a:rPr lang="en"/>
              <a:t>combination</a:t>
            </a:r>
            <a:r>
              <a:rPr lang="en"/>
              <a:t> of </a:t>
            </a:r>
            <a:r>
              <a:rPr lang="en"/>
              <a:t>Text Mining and </a:t>
            </a:r>
            <a:r>
              <a:rPr lang="en"/>
              <a:t>Data Wrangling, we will be extracting information to create a rolling feed of the most recent cybersecurity advisories given to industries by the Cybersecurity and Infrastructure Security Agency in response or anticipation to cyber attacks. </a:t>
            </a:r>
            <a:endParaRPr/>
          </a:p>
          <a:p>
            <a:pPr indent="0" lvl="0" marL="0" rtl="0" algn="l">
              <a:spcBef>
                <a:spcPts val="1200"/>
              </a:spcBef>
              <a:spcAft>
                <a:spcPts val="1200"/>
              </a:spcAft>
              <a:buNone/>
            </a:pPr>
            <a:r>
              <a:rPr lang="en"/>
              <a:t>In other words we will be using text mining to create a dynamic threat feed of the latest alerts and advisories published by CISA for </a:t>
            </a:r>
            <a:r>
              <a:rPr lang="en"/>
              <a:t>consumption</a:t>
            </a:r>
            <a:r>
              <a:rPr lang="en"/>
              <a:t> by target industries in the private sector.</a:t>
            </a:r>
            <a:endParaRPr/>
          </a:p>
        </p:txBody>
      </p:sp>
      <p:sp>
        <p:nvSpPr>
          <p:cNvPr id="293" name="Google Shape;293;p1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15"/>
          <p:cNvPicPr preferRelativeResize="0"/>
          <p:nvPr/>
        </p:nvPicPr>
        <p:blipFill>
          <a:blip r:embed="rId3">
            <a:alphaModFix/>
          </a:blip>
          <a:stretch>
            <a:fillRect/>
          </a:stretch>
        </p:blipFill>
        <p:spPr>
          <a:xfrm>
            <a:off x="4903644" y="2200250"/>
            <a:ext cx="3430501" cy="2121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303800" y="598575"/>
            <a:ext cx="34305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Research</a:t>
            </a:r>
            <a:endParaRPr/>
          </a:p>
        </p:txBody>
      </p:sp>
      <p:sp>
        <p:nvSpPr>
          <p:cNvPr id="300" name="Google Shape;300;p16"/>
          <p:cNvSpPr txBox="1"/>
          <p:nvPr>
            <p:ph idx="2" type="body"/>
          </p:nvPr>
        </p:nvSpPr>
        <p:spPr>
          <a:xfrm>
            <a:off x="4903700" y="661000"/>
            <a:ext cx="3430500" cy="3870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Ignaczak, L., Goldschmidt, G., Costa, C. A. D., &amp; Righi, R. D. R. (2021). </a:t>
            </a:r>
            <a:r>
              <a:rPr b="1" lang="en"/>
              <a:t>Text Mining in Cybersecurity</a:t>
            </a:r>
            <a:r>
              <a:rPr lang="en"/>
              <a:t>. In ACM Computing Surveys (Vol. 54, Issue 7, pp. 1–36). Association for Computing Machinery (ACM). https://doi.org/10.1145/3462477 </a:t>
            </a:r>
            <a:endParaRPr/>
          </a:p>
          <a:p>
            <a:pPr indent="-311150" lvl="0" marL="457200" rtl="0" algn="l">
              <a:spcBef>
                <a:spcPts val="0"/>
              </a:spcBef>
              <a:spcAft>
                <a:spcPts val="0"/>
              </a:spcAft>
              <a:buSzPts val="1300"/>
              <a:buChar char="●"/>
            </a:pPr>
            <a:r>
              <a:rPr lang="en"/>
              <a:t>Solanke, A. A., &amp; Biasiotti, M. A. (2022). </a:t>
            </a:r>
            <a:r>
              <a:rPr b="1" lang="en"/>
              <a:t>Digital Forensics AI: Evaluating, Standardizing and Optimizing Digital Evidence Mining Techniques</a:t>
            </a:r>
            <a:r>
              <a:rPr lang="en"/>
              <a:t>. In KI - Künstliche Intelligenz (Vol. 36, Issue 2, pp. 143–161). Springer Science and Business Media LLC. https://doi.org/10.1007/s13218-022-00763-9 </a:t>
            </a:r>
            <a:endParaRPr/>
          </a:p>
        </p:txBody>
      </p:sp>
      <p:sp>
        <p:nvSpPr>
          <p:cNvPr id="301" name="Google Shape;301;p16"/>
          <p:cNvSpPr txBox="1"/>
          <p:nvPr>
            <p:ph idx="1" type="subTitle"/>
          </p:nvPr>
        </p:nvSpPr>
        <p:spPr>
          <a:xfrm>
            <a:off x="1303800" y="27432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02" name="Google Shape;302;p16"/>
          <p:cNvPicPr preferRelativeResize="0"/>
          <p:nvPr/>
        </p:nvPicPr>
        <p:blipFill>
          <a:blip r:embed="rId3">
            <a:alphaModFix/>
          </a:blip>
          <a:stretch>
            <a:fillRect/>
          </a:stretch>
        </p:blipFill>
        <p:spPr>
          <a:xfrm>
            <a:off x="1219100" y="1559275"/>
            <a:ext cx="3599900" cy="20249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Threat Intelligence (TI)</a:t>
            </a:r>
            <a:endParaRPr/>
          </a:p>
        </p:txBody>
      </p:sp>
      <p:sp>
        <p:nvSpPr>
          <p:cNvPr id="308" name="Google Shape;308;p1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fontScale="62500"/>
          </a:bodyPr>
          <a:lstStyle/>
          <a:p>
            <a:pPr indent="0" lvl="0" marL="0" rtl="0" algn="l">
              <a:spcBef>
                <a:spcPts val="1200"/>
              </a:spcBef>
              <a:spcAft>
                <a:spcPts val="0"/>
              </a:spcAft>
              <a:buNone/>
            </a:pPr>
            <a:r>
              <a:rPr b="1" lang="en" u="sng">
                <a:solidFill>
                  <a:schemeClr val="hlink"/>
                </a:solidFill>
                <a:hlinkClick r:id="rId3"/>
              </a:rPr>
              <a:t>Threat intelligence</a:t>
            </a:r>
            <a:r>
              <a:rPr lang="en">
                <a:solidFill>
                  <a:srgbClr val="000000"/>
                </a:solidFill>
              </a:rPr>
              <a:t> is data that is collected, processed, and analyzed to understand a threat actor’s motives, targets, and attack behaviors. Threat intelligence enables security teams to make faster, better informed, data-backed security decisions and change their behavior from reactive to proactive in the fight against threat actors.</a:t>
            </a:r>
            <a:endParaRPr>
              <a:solidFill>
                <a:srgbClr val="000000"/>
              </a:solidFill>
            </a:endParaRPr>
          </a:p>
          <a:p>
            <a:pPr indent="0" lvl="0" marL="0" rtl="0" algn="l">
              <a:spcBef>
                <a:spcPts val="1200"/>
              </a:spcBef>
              <a:spcAft>
                <a:spcPts val="0"/>
              </a:spcAft>
              <a:buNone/>
            </a:pPr>
            <a:r>
              <a:rPr lang="en">
                <a:solidFill>
                  <a:srgbClr val="000000"/>
                </a:solidFill>
              </a:rPr>
              <a:t>Insights and data from the threat intelligence feeds can be used to:</a:t>
            </a:r>
            <a:endParaRPr>
              <a:solidFill>
                <a:srgbClr val="000000"/>
              </a:solidFill>
            </a:endParaRPr>
          </a:p>
          <a:p>
            <a:pPr indent="-280193" lvl="0" marL="457200" rtl="0" algn="l">
              <a:spcBef>
                <a:spcPts val="1200"/>
              </a:spcBef>
              <a:spcAft>
                <a:spcPts val="0"/>
              </a:spcAft>
              <a:buClr>
                <a:srgbClr val="000000"/>
              </a:buClr>
              <a:buSzPct val="100000"/>
              <a:buFont typeface="Nunito"/>
              <a:buChar char="●"/>
            </a:pPr>
            <a:r>
              <a:rPr lang="en">
                <a:solidFill>
                  <a:srgbClr val="000000"/>
                </a:solidFill>
              </a:rPr>
              <a:t>Block known malicious sources</a:t>
            </a:r>
            <a:endParaRPr>
              <a:solidFill>
                <a:srgbClr val="000000"/>
              </a:solidFill>
            </a:endParaRPr>
          </a:p>
          <a:p>
            <a:pPr indent="-280193" lvl="0" marL="457200" rtl="0" algn="l">
              <a:spcBef>
                <a:spcPts val="0"/>
              </a:spcBef>
              <a:spcAft>
                <a:spcPts val="0"/>
              </a:spcAft>
              <a:buClr>
                <a:srgbClr val="000000"/>
              </a:buClr>
              <a:buSzPct val="100000"/>
              <a:buFont typeface="Nunito"/>
              <a:buChar char="●"/>
            </a:pPr>
            <a:r>
              <a:rPr lang="en">
                <a:solidFill>
                  <a:srgbClr val="000000"/>
                </a:solidFill>
              </a:rPr>
              <a:t>Support threat detection</a:t>
            </a:r>
            <a:endParaRPr>
              <a:solidFill>
                <a:srgbClr val="000000"/>
              </a:solidFill>
            </a:endParaRPr>
          </a:p>
          <a:p>
            <a:pPr indent="-280193" lvl="0" marL="457200" rtl="0" algn="l">
              <a:spcBef>
                <a:spcPts val="0"/>
              </a:spcBef>
              <a:spcAft>
                <a:spcPts val="0"/>
              </a:spcAft>
              <a:buClr>
                <a:srgbClr val="000000"/>
              </a:buClr>
              <a:buSzPct val="100000"/>
              <a:buFont typeface="Nunito"/>
              <a:buChar char="●"/>
            </a:pPr>
            <a:r>
              <a:rPr lang="en">
                <a:solidFill>
                  <a:srgbClr val="000000"/>
                </a:solidFill>
              </a:rPr>
              <a:t>Prioritize alerts and guide remediation activities</a:t>
            </a:r>
            <a:endParaRPr>
              <a:solidFill>
                <a:srgbClr val="000000"/>
              </a:solidFill>
            </a:endParaRPr>
          </a:p>
          <a:p>
            <a:pPr indent="-280193" lvl="0" marL="457200" rtl="0" algn="l">
              <a:spcBef>
                <a:spcPts val="0"/>
              </a:spcBef>
              <a:spcAft>
                <a:spcPts val="0"/>
              </a:spcAft>
              <a:buClr>
                <a:srgbClr val="000000"/>
              </a:buClr>
              <a:buSzPct val="100000"/>
              <a:buFont typeface="Nunito"/>
              <a:buChar char="●"/>
            </a:pPr>
            <a:r>
              <a:rPr lang="en">
                <a:solidFill>
                  <a:srgbClr val="000000"/>
                </a:solidFill>
              </a:rPr>
              <a:t>Add context during an investigation</a:t>
            </a:r>
            <a:endParaRPr>
              <a:solidFill>
                <a:srgbClr val="000000"/>
              </a:solidFill>
            </a:endParaRPr>
          </a:p>
          <a:p>
            <a:pPr indent="0" lvl="0" marL="0" rtl="0" algn="l">
              <a:spcBef>
                <a:spcPts val="1200"/>
              </a:spcBef>
              <a:spcAft>
                <a:spcPts val="1200"/>
              </a:spcAft>
              <a:buNone/>
            </a:pPr>
            <a:r>
              <a:rPr lang="en">
                <a:solidFill>
                  <a:srgbClr val="000000"/>
                </a:solidFill>
              </a:rPr>
              <a:t>Source: https://www.crowdstrike.com/cybersecurity-101/threat-intelligence/</a:t>
            </a:r>
            <a:endParaRPr>
              <a:solidFill>
                <a:srgbClr val="000000"/>
              </a:solidFill>
            </a:endParaRPr>
          </a:p>
        </p:txBody>
      </p:sp>
      <p:sp>
        <p:nvSpPr>
          <p:cNvPr id="309" name="Google Shape;309;p17"/>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17"/>
          <p:cNvPicPr preferRelativeResize="0"/>
          <p:nvPr/>
        </p:nvPicPr>
        <p:blipFill>
          <a:blip r:embed="rId4">
            <a:alphaModFix/>
          </a:blip>
          <a:stretch>
            <a:fillRect/>
          </a:stretch>
        </p:blipFill>
        <p:spPr>
          <a:xfrm>
            <a:off x="4808175" y="2053700"/>
            <a:ext cx="3621450" cy="241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Threat Intelligence (TI)</a:t>
            </a:r>
            <a:endParaRPr/>
          </a:p>
        </p:txBody>
      </p:sp>
      <p:sp>
        <p:nvSpPr>
          <p:cNvPr id="316" name="Google Shape;316;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Ideally your CTI will focus on hacker groups that specialize in, or vulnerabilities that are unique to, your organization’s infrastructure. There are for instance groups such as these that focus on industrial control systems with intent to cause physical damage. Those motivated by financial incentives will typically target large companies or powerful startups or banks. In recent years there has been a growing surge in cyberattacks on vehicles and satellites with the intent and capability to compromise the controls.</a:t>
            </a:r>
            <a:endParaRPr/>
          </a:p>
          <a:p>
            <a:pPr indent="0" lvl="0" marL="0" rtl="0" algn="l">
              <a:spcBef>
                <a:spcPts val="1200"/>
              </a:spcBef>
              <a:spcAft>
                <a:spcPts val="1200"/>
              </a:spcAft>
              <a:buNone/>
            </a:pPr>
            <a:r>
              <a:rPr lang="en"/>
              <a:t>Some companies that provide TI platforms include OpenCTI,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Domain Specific Threat Actors</a:t>
            </a:r>
            <a:endParaRPr/>
          </a:p>
        </p:txBody>
      </p:sp>
      <p:sp>
        <p:nvSpPr>
          <p:cNvPr id="322" name="Google Shape;322;p19"/>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t>Ideally your CTI will focus on hacker groups that specialize in, or vulnerabilities that are unique to, your organization’s digital infrastructure. There are for instance groups that focus on industrial control systems with intent to cause physical damage for political reasons, others motivated by financial incentives that typically target large companies, powerful startups or banks. In recent years there has been a growing surge in cyberattacks on cloud environments and IoT devices including Industrial IoT,  vehicles and satellites with the intent and capability to compromise their controls. </a:t>
            </a:r>
            <a:endParaRPr/>
          </a:p>
          <a:p>
            <a:pPr indent="0" lvl="0" marL="0" rtl="0" algn="l">
              <a:spcBef>
                <a:spcPts val="1200"/>
              </a:spcBef>
              <a:spcAft>
                <a:spcPts val="1200"/>
              </a:spcAft>
              <a:buNone/>
            </a:pPr>
            <a:r>
              <a:rPr lang="en"/>
              <a:t>One of the earliest and most well known of these types of attacks was one suspected of being done by the NSA and an Israeli cyber intelligence agency in an attack on a nuclear subterfuge in Iran that was believed to be enriching uranium for military application. That attack was called Stuxnet and we are now seeing tons more of these kinds of attacks in large numbers..</a:t>
            </a:r>
            <a:endParaRPr/>
          </a:p>
        </p:txBody>
      </p:sp>
      <p:sp>
        <p:nvSpPr>
          <p:cNvPr id="323" name="Google Shape;323;p19"/>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p>
        </p:txBody>
      </p:sp>
      <p:pic>
        <p:nvPicPr>
          <p:cNvPr id="324" name="Google Shape;324;p19"/>
          <p:cNvPicPr preferRelativeResize="0"/>
          <p:nvPr/>
        </p:nvPicPr>
        <p:blipFill rotWithShape="1">
          <a:blip r:embed="rId3">
            <a:alphaModFix/>
          </a:blip>
          <a:srcRect b="0" l="13649" r="19865" t="0"/>
          <a:stretch/>
        </p:blipFill>
        <p:spPr>
          <a:xfrm>
            <a:off x="4903650" y="1990050"/>
            <a:ext cx="3636753" cy="254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Threat Groups and MITRE ATT&amp;CK</a:t>
            </a:r>
            <a:endParaRPr/>
          </a:p>
        </p:txBody>
      </p:sp>
      <p:sp>
        <p:nvSpPr>
          <p:cNvPr id="330" name="Google Shape;330;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1" name="Google Shape;331;p20"/>
          <p:cNvPicPr preferRelativeResize="0"/>
          <p:nvPr/>
        </p:nvPicPr>
        <p:blipFill>
          <a:blip r:embed="rId3">
            <a:alphaModFix/>
          </a:blip>
          <a:stretch>
            <a:fillRect/>
          </a:stretch>
        </p:blipFill>
        <p:spPr>
          <a:xfrm>
            <a:off x="1482022" y="1597875"/>
            <a:ext cx="6674054" cy="3067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Threat </a:t>
            </a:r>
            <a:r>
              <a:rPr lang="en"/>
              <a:t>Intel </a:t>
            </a:r>
            <a:r>
              <a:rPr lang="en"/>
              <a:t>Feeds</a:t>
            </a:r>
            <a:endParaRPr/>
          </a:p>
        </p:txBody>
      </p:sp>
      <p:sp>
        <p:nvSpPr>
          <p:cNvPr id="337" name="Google Shape;337;p21"/>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Also known as threat feeds or cyber threat bulletins, threat intel feeds are </a:t>
            </a:r>
            <a:r>
              <a:rPr lang="en"/>
              <a:t>aggregators</a:t>
            </a:r>
            <a:r>
              <a:rPr lang="en"/>
              <a:t> of cyber threat actor information that is used for proving early warning, detection and mitigation information as well as contextual and situational awareness. </a:t>
            </a:r>
            <a:endParaRPr/>
          </a:p>
          <a:p>
            <a:pPr indent="0" lvl="0" marL="0" rtl="0" algn="l">
              <a:spcBef>
                <a:spcPts val="1200"/>
              </a:spcBef>
              <a:spcAft>
                <a:spcPts val="0"/>
              </a:spcAft>
              <a:buNone/>
            </a:pPr>
            <a:r>
              <a:rPr lang="en"/>
              <a:t>Some things you might find in an intel feed:</a:t>
            </a:r>
            <a:endParaRPr/>
          </a:p>
          <a:p>
            <a:pPr indent="0" lvl="0" marL="0" rtl="0" algn="l">
              <a:spcBef>
                <a:spcPts val="1200"/>
              </a:spcBef>
              <a:spcAft>
                <a:spcPts val="1200"/>
              </a:spcAft>
              <a:buNone/>
            </a:pPr>
            <a:r>
              <a:rPr lang="en"/>
              <a:t>Indicators of Compromise (IoCs), news articles, OSINT Twitter, Threat Group activity, hacker forums, risk scores, relevance metrics, etc in a real time feed. </a:t>
            </a:r>
            <a:endParaRPr/>
          </a:p>
        </p:txBody>
      </p:sp>
      <p:sp>
        <p:nvSpPr>
          <p:cNvPr id="338" name="Google Shape;338;p21"/>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21"/>
          <p:cNvPicPr preferRelativeResize="0"/>
          <p:nvPr/>
        </p:nvPicPr>
        <p:blipFill>
          <a:blip r:embed="rId3">
            <a:alphaModFix/>
          </a:blip>
          <a:stretch>
            <a:fillRect/>
          </a:stretch>
        </p:blipFill>
        <p:spPr>
          <a:xfrm>
            <a:off x="6263900" y="4117600"/>
            <a:ext cx="2070250" cy="414050"/>
          </a:xfrm>
          <a:prstGeom prst="rect">
            <a:avLst/>
          </a:prstGeom>
          <a:noFill/>
          <a:ln>
            <a:noFill/>
          </a:ln>
        </p:spPr>
      </p:pic>
      <p:pic>
        <p:nvPicPr>
          <p:cNvPr id="340" name="Google Shape;340;p21"/>
          <p:cNvPicPr preferRelativeResize="0"/>
          <p:nvPr/>
        </p:nvPicPr>
        <p:blipFill>
          <a:blip r:embed="rId4">
            <a:alphaModFix/>
          </a:blip>
          <a:stretch>
            <a:fillRect/>
          </a:stretch>
        </p:blipFill>
        <p:spPr>
          <a:xfrm>
            <a:off x="4903650" y="3715000"/>
            <a:ext cx="816650" cy="816650"/>
          </a:xfrm>
          <a:prstGeom prst="rect">
            <a:avLst/>
          </a:prstGeom>
          <a:noFill/>
          <a:ln>
            <a:noFill/>
          </a:ln>
        </p:spPr>
      </p:pic>
      <p:pic>
        <p:nvPicPr>
          <p:cNvPr id="341" name="Google Shape;341;p21"/>
          <p:cNvPicPr preferRelativeResize="0"/>
          <p:nvPr/>
        </p:nvPicPr>
        <p:blipFill>
          <a:blip r:embed="rId5">
            <a:alphaModFix/>
          </a:blip>
          <a:stretch>
            <a:fillRect/>
          </a:stretch>
        </p:blipFill>
        <p:spPr>
          <a:xfrm>
            <a:off x="7517651" y="3274954"/>
            <a:ext cx="816650" cy="821220"/>
          </a:xfrm>
          <a:prstGeom prst="rect">
            <a:avLst/>
          </a:prstGeom>
          <a:noFill/>
          <a:ln>
            <a:noFill/>
          </a:ln>
        </p:spPr>
      </p:pic>
      <p:pic>
        <p:nvPicPr>
          <p:cNvPr id="342" name="Google Shape;342;p21"/>
          <p:cNvPicPr preferRelativeResize="0"/>
          <p:nvPr/>
        </p:nvPicPr>
        <p:blipFill>
          <a:blip r:embed="rId6">
            <a:alphaModFix/>
          </a:blip>
          <a:stretch>
            <a:fillRect/>
          </a:stretch>
        </p:blipFill>
        <p:spPr>
          <a:xfrm>
            <a:off x="4903661" y="1943286"/>
            <a:ext cx="3165940" cy="1331675"/>
          </a:xfrm>
          <a:prstGeom prst="rect">
            <a:avLst/>
          </a:prstGeom>
          <a:noFill/>
          <a:ln>
            <a:noFill/>
          </a:ln>
        </p:spPr>
      </p:pic>
      <p:pic>
        <p:nvPicPr>
          <p:cNvPr id="343" name="Google Shape;343;p21"/>
          <p:cNvPicPr preferRelativeResize="0"/>
          <p:nvPr/>
        </p:nvPicPr>
        <p:blipFill rotWithShape="1">
          <a:blip r:embed="rId7">
            <a:alphaModFix/>
          </a:blip>
          <a:srcRect b="23491" l="0" r="0" t="23491"/>
          <a:stretch/>
        </p:blipFill>
        <p:spPr>
          <a:xfrm>
            <a:off x="5721438" y="3620350"/>
            <a:ext cx="1794925" cy="47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